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1596-88DA-44A6-A8F0-7E643030C53F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FBAC-B8D8-4E74-A5EF-04C569EB7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The Domestic </a:t>
            </a:r>
            <a:r>
              <a:rPr lang="en-GB" b="1" dirty="0" smtClean="0">
                <a:solidFill>
                  <a:srgbClr val="FFFF00"/>
                </a:solidFill>
              </a:rPr>
              <a:t>Sonnet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>The English Sonnet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Three sets of four lines each, called 'quatrains', plus a final set of two lines, a 'couplet'. Each stage in the development of the idea you want to explore in your poem can be marked by the shift from one group to the next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The rhythm of a sonnet is </a:t>
            </a:r>
            <a:r>
              <a:rPr lang="en-GB" i="1" dirty="0"/>
              <a:t>iambic pentameter</a:t>
            </a:r>
            <a:r>
              <a:rPr lang="en-GB" dirty="0"/>
              <a:t>, which means that each line will contain five strong and five weak stresses, beginning with a weak:</a:t>
            </a:r>
          </a:p>
          <a:p>
            <a:r>
              <a:rPr lang="en-GB" dirty="0" err="1"/>
              <a:t>ti-tum</a:t>
            </a:r>
            <a:r>
              <a:rPr lang="en-GB" dirty="0"/>
              <a:t> </a:t>
            </a:r>
            <a:r>
              <a:rPr lang="en-GB" dirty="0" err="1"/>
              <a:t>ti-tum</a:t>
            </a:r>
            <a:r>
              <a:rPr lang="en-GB" dirty="0"/>
              <a:t> </a:t>
            </a:r>
            <a:r>
              <a:rPr lang="en-GB" dirty="0" err="1"/>
              <a:t>ti-tum</a:t>
            </a:r>
            <a:r>
              <a:rPr lang="en-GB" dirty="0"/>
              <a:t> </a:t>
            </a:r>
            <a:r>
              <a:rPr lang="en-GB" dirty="0" err="1"/>
              <a:t>ti-tum</a:t>
            </a:r>
            <a:r>
              <a:rPr lang="en-GB" dirty="0"/>
              <a:t> </a:t>
            </a:r>
            <a:r>
              <a:rPr lang="en-GB" dirty="0" err="1"/>
              <a:t>ti-tum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Traditionally, sonnets rhyme </a:t>
            </a:r>
            <a:r>
              <a:rPr lang="en-GB" dirty="0" err="1"/>
              <a:t>abab</a:t>
            </a:r>
            <a:r>
              <a:rPr lang="en-GB" dirty="0"/>
              <a:t> </a:t>
            </a:r>
            <a:r>
              <a:rPr lang="en-GB" dirty="0" err="1"/>
              <a:t>cdcd</a:t>
            </a:r>
            <a:r>
              <a:rPr lang="en-GB" dirty="0"/>
              <a:t> </a:t>
            </a:r>
            <a:r>
              <a:rPr lang="en-GB" dirty="0" err="1"/>
              <a:t>efef</a:t>
            </a:r>
            <a:r>
              <a:rPr lang="en-GB" dirty="0"/>
              <a:t> </a:t>
            </a:r>
            <a:r>
              <a:rPr lang="en-GB" dirty="0" err="1"/>
              <a:t>gg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Volta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Note that the rhyme scheme for the last two lines of a sonnet changes. The rhyme repeats rather than alternates. Apart from the obvious fact that two lines can’t alternate a rhyme scheme, there is a poetic reason for this.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The last two lines of a sonnet are called </a:t>
            </a:r>
            <a:r>
              <a:rPr lang="en-GB" b="1" dirty="0" smtClean="0"/>
              <a:t>the volta</a:t>
            </a:r>
            <a:r>
              <a:rPr lang="en-GB" dirty="0" smtClean="0"/>
              <a:t> and are traditionally used (as the word ‘volta’ suggests) to change the emphasis of the poem’s argument and thus, its meaning.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Shakespeare Sonnet 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GB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GB" i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GB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Shall </a:t>
            </a: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I compare thee to a summer's day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? </a:t>
            </a:r>
            <a:r>
              <a:rPr lang="en-GB" i="1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Thou art more lovely and more temperate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en-GB" i="1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Rough winds do shake the darling buds of May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And summer's lease hath all too short a date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GB" i="1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Sometime too hot the eye of heaven shines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c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And often is his gold complexion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dimm'd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en-GB" i="1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And every fair from fair sometime declines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c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By Chance or Nature's changing course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untrimm'd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GB" i="1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But thy eternal summer shall not fade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e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Nor lose possession of that fair thou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owest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en-GB" i="1" dirty="0" smtClean="0">
                <a:solidFill>
                  <a:srgbClr val="FF0000"/>
                </a:solidFill>
              </a:rPr>
              <a:t>f</a:t>
            </a:r>
            <a:endParaRPr lang="en-GB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Nor shall Death brag thou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wander'st</a:t>
            </a: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 in his shade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e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When in eternal lines to time thou </a:t>
            </a:r>
            <a:r>
              <a:rPr lang="en-GB" i="1" dirty="0" err="1">
                <a:solidFill>
                  <a:schemeClr val="accent4">
                    <a:lumMod val="75000"/>
                  </a:schemeClr>
                </a:solidFill>
              </a:rPr>
              <a:t>growest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GB" i="1" dirty="0" smtClean="0">
                <a:solidFill>
                  <a:srgbClr val="FF0000"/>
                </a:solidFill>
              </a:rPr>
              <a:t>f</a:t>
            </a:r>
            <a:endParaRPr lang="en-GB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50000"/>
                  </a:schemeClr>
                </a:solidFill>
              </a:rPr>
              <a:t>So long as men can breathe, or eyes can see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GB" i="1" dirty="0" smtClean="0">
                <a:solidFill>
                  <a:srgbClr val="FF0000"/>
                </a:solidFill>
              </a:rPr>
              <a:t>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i="1" dirty="0">
                <a:solidFill>
                  <a:schemeClr val="accent4">
                    <a:lumMod val="50000"/>
                  </a:schemeClr>
                </a:solidFill>
              </a:rPr>
              <a:t>So long lives this, and this gives life to thee</a:t>
            </a:r>
            <a:r>
              <a:rPr lang="en-GB" i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GB" i="1" dirty="0" smtClean="0">
                <a:solidFill>
                  <a:srgbClr val="FF0000"/>
                </a:solidFill>
              </a:rPr>
              <a:t>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b="1" smtClean="0"/>
          </a:p>
          <a:p>
            <a:r>
              <a:rPr lang="en-GB" b="1" smtClean="0"/>
              <a:t>The </a:t>
            </a:r>
            <a:r>
              <a:rPr lang="en-GB" b="1" dirty="0" smtClean="0"/>
              <a:t>volta</a:t>
            </a:r>
            <a:r>
              <a:rPr lang="en-GB" dirty="0" smtClean="0"/>
              <a:t>, in which Shakespeare switches from addressing the beloved to writing about the poem itself and why he has written it.</a:t>
            </a:r>
            <a:endParaRPr lang="en-GB" b="1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Variations and </a:t>
            </a:r>
            <a:r>
              <a:rPr lang="en-GB" dirty="0" err="1" smtClean="0"/>
              <a:t>Subersions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sonnet in reverse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</a:rPr>
              <a:t>Sonnet Reversed by Rupert Brooke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Hand trembling towards hand; the amazing lights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Of heart and eye. They stood on supreme heights</a:t>
            </a:r>
          </a:p>
          <a:p>
            <a:pPr>
              <a:buNone/>
            </a:pPr>
            <a:endParaRPr lang="en-GB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Ah, the delirious weeks of honeymoon!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Soon they returned, and, after strange adventures,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Settled at Balham by the end of June.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Their money was in Can. </a:t>
            </a:r>
            <a:r>
              <a:rPr lang="en-GB" sz="1600" dirty="0" err="1" smtClean="0">
                <a:solidFill>
                  <a:schemeClr val="accent4">
                    <a:lumMod val="50000"/>
                  </a:schemeClr>
                </a:solidFill>
              </a:rPr>
              <a:t>Pacs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. B. Debentures,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And in </a:t>
            </a:r>
            <a:r>
              <a:rPr lang="en-GB" sz="1600" dirty="0" err="1" smtClean="0">
                <a:solidFill>
                  <a:schemeClr val="accent4">
                    <a:lumMod val="50000"/>
                  </a:schemeClr>
                </a:solidFill>
              </a:rPr>
              <a:t>Antofagastas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. Still he went</a:t>
            </a:r>
          </a:p>
          <a:p>
            <a:pPr>
              <a:buNone/>
            </a:pPr>
            <a:r>
              <a:rPr lang="en-GB" sz="1600" dirty="0" err="1" smtClean="0">
                <a:solidFill>
                  <a:schemeClr val="accent4">
                    <a:lumMod val="50000"/>
                  </a:schemeClr>
                </a:solidFill>
              </a:rPr>
              <a:t>Cityward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 daily; still she did abide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At home. And both were really quite content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With Work and social pleasures. Then they died.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They left three children (besides George, who drank):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The eldest Jane, who married Mr. Bell,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William, the head-clerk in the County Bank,</a:t>
            </a:r>
          </a:p>
          <a:p>
            <a:pPr>
              <a:buNone/>
            </a:pP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And Henry, a stock-broker, doing well.</a:t>
            </a:r>
            <a:endParaRPr lang="en-GB" sz="1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5337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 The Unrhymed Sonnet</a:t>
            </a:r>
          </a:p>
          <a:p>
            <a:endParaRPr lang="en-GB" sz="2000" b="1" dirty="0" smtClean="0"/>
          </a:p>
          <a:p>
            <a:r>
              <a:rPr lang="en-GB" sz="1600" b="1" dirty="0" smtClean="0">
                <a:solidFill>
                  <a:schemeClr val="accent4">
                    <a:lumMod val="50000"/>
                  </a:schemeClr>
                </a:solidFill>
              </a:rPr>
              <a:t>Poem Not To Be Read At Your Wedding by Beth Ann </a:t>
            </a:r>
            <a:r>
              <a:rPr lang="en-GB" sz="1600" b="1" dirty="0" err="1" smtClean="0">
                <a:solidFill>
                  <a:schemeClr val="accent4">
                    <a:lumMod val="50000"/>
                  </a:schemeClr>
                </a:solidFill>
              </a:rPr>
              <a:t>Fennelly</a:t>
            </a:r>
            <a:endParaRPr lang="en-GB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You ask me for a poem about love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n lieu of a wedding present, trying to save me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oney. For three nights I’ve lain under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low-in-the-dark stars I’ve stuck to the ceiling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ver my bed. I’ve listened to the songs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f the galaxy. Well Carmen, I would rather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ive you your third set of steak knives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han tell you what I know. Let me find you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s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ome other store-bought present. Don’t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ake me warn you of stars, how they see us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rom that distance as miniature and breakable,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rom the bride who tops the wedding cake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 the Mary on Pinto dashboards</a:t>
            </a:r>
          </a:p>
          <a:p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olding her ripe red heart in her hands.</a:t>
            </a:r>
          </a:p>
          <a:p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583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The Domestic Sonnet</vt:lpstr>
      <vt:lpstr> The English Sonnet </vt:lpstr>
      <vt:lpstr>Basic Construction</vt:lpstr>
      <vt:lpstr>The Volta</vt:lpstr>
      <vt:lpstr>Shakespeare Sonnet 18</vt:lpstr>
      <vt:lpstr>Variations and Subersions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Sonnet</dc:title>
  <dc:creator>Sarah</dc:creator>
  <cp:lastModifiedBy>Sarah</cp:lastModifiedBy>
  <cp:revision>10</cp:revision>
  <dcterms:created xsi:type="dcterms:W3CDTF">2020-06-15T09:09:41Z</dcterms:created>
  <dcterms:modified xsi:type="dcterms:W3CDTF">2020-06-16T10:06:42Z</dcterms:modified>
</cp:coreProperties>
</file>